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77" r:id="rId5"/>
    <p:sldId id="256" r:id="rId6"/>
    <p:sldId id="267" r:id="rId7"/>
    <p:sldId id="278" r:id="rId8"/>
    <p:sldId id="279" r:id="rId9"/>
    <p:sldId id="280" r:id="rId10"/>
    <p:sldId id="281" r:id="rId11"/>
    <p:sldId id="282" r:id="rId12"/>
    <p:sldId id="28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598" autoAdjust="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C026C9-4C52-4B60-A858-A50E4BE56D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160113-35DB-4BB4-9269-631D6FEB5E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0D272-305C-421E-A9EF-95D63D599B42}" type="datetimeFigureOut">
              <a:rPr lang="en-US" smtClean="0"/>
              <a:t>5/12/2023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40E5BB-A291-4B94-8433-B9D3F16854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57D678-038E-42A6-961E-EAB034DB47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E7DFA-63CC-4ED7-B30E-ACF88B4B89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091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16E63-7886-43BC-8DD4-4F14C3DD7360}" type="datetimeFigureOut">
              <a:rPr lang="en-US" smtClean="0"/>
              <a:t>5/12/2023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8C5307-140F-447F-BCBA-BB92E3A290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154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4FD2957-8595-499F-896A-E9A0888D0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44A184-010C-483F-8B5A-3D1E7E6EF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1153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82A2E2-E6DD-4321-B03A-F6C071C1B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4" y="753034"/>
            <a:ext cx="6815446" cy="3887390"/>
          </a:xfrm>
        </p:spPr>
        <p:txBody>
          <a:bodyPr anchor="t">
            <a:normAutofit/>
          </a:bodyPr>
          <a:lstStyle>
            <a:lvl1pPr>
              <a:defRPr sz="8500" spc="-2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21B6D9B-E3FB-48D2-A477-5B73E22166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4640424"/>
            <a:ext cx="6437555" cy="1303176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38823550-6B12-4BFD-9C91-668B623E353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13533" y="0"/>
            <a:ext cx="4082983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706224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74716EF3-1422-48C0-BC49-14FAC3550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2AAFDE-CB45-46CA-8961-8133FCA5F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0767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09C30D-AB58-482B-B553-F71367094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264" y="776941"/>
            <a:ext cx="3209008" cy="5166659"/>
          </a:xfrm>
        </p:spPr>
        <p:txBody>
          <a:bodyPr anchor="b"/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946F5EF-2C45-4A87-A1DD-BD2A6FB91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374904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B1A8891C-A2D4-4238-ABCE-62AB3A9121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6700" y="0"/>
            <a:ext cx="4038600" cy="3429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0" name="Picture Placeholder 16">
            <a:extLst>
              <a:ext uri="{FF2B5EF4-FFF2-40B4-BE49-F238E27FC236}">
                <a16:creationId xmlns:a16="http://schemas.microsoft.com/office/drawing/2014/main" id="{7B51DFB6-C977-4551-BE38-57688D7FF0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15300" y="0"/>
            <a:ext cx="4076701" cy="3429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DFCFAED4-0A56-424D-BF74-4051B0BDA9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64100" y="3841750"/>
            <a:ext cx="6599238" cy="2296083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9188F17E-DD3B-4CCC-957F-5A691448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A0235C7-971D-4E52-B991-EFA44A9A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D815C-8BF3-4ECF-A945-A2A7C2983AF9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3672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83698AF-A86A-4D69-8272-76C9C1914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9E2DC86-4009-449C-8F4E-779A8C762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9523655" cy="1501327"/>
          </a:xfrm>
        </p:spPr>
        <p:txBody>
          <a:bodyPr/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71630E1-6506-4E93-BB6A-0604E0D0493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286000"/>
            <a:ext cx="5067300" cy="4572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1BAB65B-02AF-4992-85D0-8E98AB1BD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FE115BC-4A4C-4385-82D5-106D1FAC3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9887" y="2899186"/>
            <a:ext cx="5610113" cy="328435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CD3EB2B-80EF-4DC6-B2B6-F4B56844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DC3E33A-8A0A-4767-A4D9-CD8956379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93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6EB31F-C5DF-49FF-8DEA-86AC0C186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7086599" cy="453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CFE912F-46EC-49B0-9C9A-DE9CBDF9F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5" y="753035"/>
            <a:ext cx="5945393" cy="2366683"/>
          </a:xfrm>
        </p:spPr>
        <p:txBody>
          <a:bodyPr>
            <a:normAutofit/>
          </a:bodyPr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sz="6000"/>
              <a:t>Click to edit Master title style</a:t>
            </a:r>
            <a:endParaRPr lang="en-US" sz="60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BF32D81-1E24-45B8-A09D-EEAD404D8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3075868"/>
            <a:ext cx="5945393" cy="110833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F9C7900-0694-4FDF-B29C-24016C0B9C6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533900"/>
            <a:ext cx="7086598" cy="2324100"/>
          </a:xfrm>
        </p:spPr>
        <p:txBody>
          <a:bodyPr/>
          <a:lstStyle>
            <a:lvl1pPr marL="0" indent="0" algn="l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2F1BABA-5C8C-4693-BD5A-974A17112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D71BA6F2-2182-4910-8DA6-71E5AB2745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86600" y="0"/>
            <a:ext cx="5105400" cy="45339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83DCD7D2-7B94-48E9-9DCA-E72E1BCE437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086598" y="4533900"/>
            <a:ext cx="5105402" cy="23241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4253B29-520A-4014-A821-4F52F57CBC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20XX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6B60DEE-1456-46C0-A3E5-4CAF3E128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722F022-211C-4882-844C-086FEA6806AA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8407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F4DD58-525D-4728-A769-9F38711D5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04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F862FE-7A72-432B-9888-FB389D35BD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875030"/>
            <a:ext cx="2384425" cy="5068570"/>
          </a:xfrm>
        </p:spPr>
        <p:txBody>
          <a:bodyPr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 to add text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256B58A-EC2F-48AB-BF2D-AB678AF0C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27711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33DA1-34CB-434E-99AF-EA31D28A194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02000" y="876300"/>
            <a:ext cx="8607425" cy="4749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DB48D9BB-04DF-4542-8DF6-C4C7875380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22742E1-6009-4FFB-A391-37B987F53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216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83FEABB-56CC-491D-830B-02C0466DA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04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4F3EF5A-453C-4D68-BA86-2FB1DE61C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7" y="996950"/>
            <a:ext cx="2384425" cy="4946650"/>
          </a:xfrm>
        </p:spPr>
        <p:txBody>
          <a:bodyPr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 to add text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9321BA0-41E1-404D-9063-DF281D186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27711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1CEA4-8F84-4893-8A45-28DB0AE2068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2650" y="996950"/>
            <a:ext cx="8367713" cy="45450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99D2EA6-8453-4240-88D1-460E269D88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2DD4984-9B40-488F-B903-2E0419551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759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AD3C5B21-C400-4C50-8684-59543CDC4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" y="0"/>
            <a:ext cx="12192000" cy="6858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81B040C-8943-4433-BFE9-AFB1F7C9E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636" y="-2"/>
            <a:ext cx="11014364" cy="4100947"/>
          </a:xfrm>
          <a:gradFill>
            <a:gsLst>
              <a:gs pos="77000">
                <a:srgbClr val="000000">
                  <a:alpha val="30000"/>
                </a:srgbClr>
              </a:gs>
              <a:gs pos="38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2000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21594000" scaled="0"/>
          </a:gradFill>
        </p:spPr>
        <p:txBody>
          <a:bodyPr rIns="731520">
            <a:normAutofit/>
          </a:bodyPr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741A6711-44B3-4723-90E5-802B2DBD8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1963" y="4089656"/>
            <a:ext cx="8950035" cy="2796566"/>
          </a:xfrm>
          <a:gradFill>
            <a:gsLst>
              <a:gs pos="77000">
                <a:srgbClr val="000000">
                  <a:alpha val="30000"/>
                </a:srgbClr>
              </a:gs>
              <a:gs pos="33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21594000" scaled="0"/>
          </a:gradFill>
        </p:spPr>
        <p:txBody>
          <a:bodyPr tIns="640080" rIns="731520" anchor="t">
            <a:normAutofit/>
          </a:bodyPr>
          <a:lstStyle>
            <a:lvl1pPr marL="0" indent="0" algn="r">
              <a:buNone/>
              <a:defRPr sz="2800" b="1" baseline="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to edit Master subtitle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79A2161-66FE-4C11-AD83-5824307CB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91399727-F37D-4748-90E8-B5B6F531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20XX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B9DE4FD1-0950-4A6A-8167-F0E9C622D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D6D940D-6D44-4DF9-9322-B4B11F7EDCD0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7047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A42DEE-636F-4A79-B56A-5AF989E1F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75C9195-04C9-4D9A-B613-44A5F5900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983" y="194783"/>
            <a:ext cx="9421177" cy="769493"/>
          </a:xfrm>
        </p:spPr>
        <p:txBody>
          <a:bodyPr anchor="ctr"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C5A662A-E279-494E-8389-ADC6E870E38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31863" y="1695450"/>
            <a:ext cx="10328275" cy="43148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420B3F9-9DEF-4500-91D7-25F0B5E91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prstClr val="black"/>
                </a:solidFill>
              </a:rPr>
              <a:t>Presentation title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E504E9-EAD2-4BE5-9736-CED43FF245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EB613-AF5E-423F-A78B-94F856BF6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1998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F922A0-5527-4314-A2EA-E5CF34EF9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6EC4CB6-956E-48EB-86AC-B40D89D742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0759" y="194783"/>
            <a:ext cx="10022841" cy="760892"/>
          </a:xfrm>
        </p:spPr>
        <p:txBody>
          <a:bodyPr anchor="ctr"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3FA4250-BD33-40AE-934A-A473029C5CA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6112" y="1560513"/>
            <a:ext cx="10899776" cy="43418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71E7CA1-3FAA-4961-8BAC-93AB2EF65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prstClr val="black"/>
                </a:solidFill>
              </a:rPr>
              <a:t>Presentation title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20CC547-8B7E-4C4B-9B2A-04BD498A71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4245B-9DC4-457D-AB68-8E3BBB852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0906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680" y="190500"/>
            <a:ext cx="10036292" cy="773776"/>
          </a:xfrm>
        </p:spPr>
        <p:txBody>
          <a:bodyPr anchor="ctr"/>
          <a:lstStyle>
            <a:lvl1pPr algn="r"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7F0BA818-CA3B-46FD-9A79-7BDC1D9CA7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9243" y="1764139"/>
            <a:ext cx="4756714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4EAD007E-B9BB-4C9F-BDC8-127A77F0F9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09243" y="2374900"/>
            <a:ext cx="4756714" cy="33655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9ECBA1DE-781A-4AA7-86CA-0EBE52A9B4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7467" y="1764031"/>
            <a:ext cx="4756714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53A9CA10-3BBC-41E7-A34E-C6CCFEC820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57467" y="2374900"/>
            <a:ext cx="4756714" cy="33655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362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97352E-C52D-43BE-BCE2-2D71FE035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2051A8D-592F-40C1-A65D-E1F17B07C9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79600" y="183988"/>
            <a:ext cx="9406372" cy="803380"/>
          </a:xfrm>
        </p:spPr>
        <p:txBody>
          <a:bodyPr anchor="ctr"/>
          <a:lstStyle>
            <a:lvl1pPr algn="r"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CF4C4703-C9D4-483C-8E41-17BB7193D0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1300" y="1764193"/>
            <a:ext cx="3327366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7393281D-B77A-4BB8-A3E2-49E0F1259DA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1193" y="2374899"/>
            <a:ext cx="3327366" cy="348557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B205DED-723B-48E3-AE9F-556696225C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32317" y="1764193"/>
            <a:ext cx="3327366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77D63D24-8466-44F3-898F-5CBC42C768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32317" y="2374899"/>
            <a:ext cx="3327366" cy="348557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F600D1D1-B6A8-4A4E-BC6A-897FE089CB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25393" y="1764193"/>
            <a:ext cx="3327366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205F643-67E9-4E41-A65F-163C816090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25393" y="2374899"/>
            <a:ext cx="3327366" cy="348557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0EF04CC-F1B1-495C-BA2F-F28A5D971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57B66A6-EBC5-4A75-B938-7148B7A126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83DD707-C769-4868-9B2F-1BF7ABBCD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807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3E30A8-0D9C-47BB-8249-8A2EEEFC7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365124"/>
            <a:ext cx="10552176" cy="14996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93687-61FE-460F-A66F-4DF17994F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9224" y="1984248"/>
            <a:ext cx="10552176" cy="4197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E1FFB-7673-4E75-9B5C-5572E2B068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13448" y="6355080"/>
            <a:ext cx="4352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4B9AF-F93C-43E8-8E68-3B700825CE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1168" y="6356350"/>
            <a:ext cx="4837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 sz="105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739F7-0AE5-4677-8957-9961D67C1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5992" y="6356350"/>
            <a:ext cx="630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840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4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D7D3001-1008-6158-0F7E-DDE38B76C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D815C-8BF3-4ECF-A945-A2A7C2983AF9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2678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D150CF-F888-48EA-89E8-311ED5E91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4" y="427291"/>
            <a:ext cx="6815446" cy="4768552"/>
          </a:xfrm>
        </p:spPr>
        <p:txBody>
          <a:bodyPr>
            <a:normAutofit/>
          </a:bodyPr>
          <a:lstStyle/>
          <a:p>
            <a:pPr algn="ctr"/>
            <a:r>
              <a:rPr lang="en-US" sz="8000" i="1" dirty="0"/>
              <a:t>“Why doesn’t Everybody Like Me?”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6BBE0348-1527-4055-BA8A-E275422274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4640424"/>
            <a:ext cx="6437555" cy="1303176"/>
          </a:xfrm>
        </p:spPr>
        <p:txBody>
          <a:bodyPr/>
          <a:lstStyle/>
          <a:p>
            <a:pPr algn="ctr"/>
            <a:r>
              <a:rPr lang="en-US" sz="4400" dirty="0"/>
              <a:t>Hebrews 11:7</a:t>
            </a:r>
            <a:endParaRPr lang="en-US" dirty="0"/>
          </a:p>
        </p:txBody>
      </p:sp>
      <p:pic>
        <p:nvPicPr>
          <p:cNvPr id="5" name="Picture Placeholder 4" descr="A picture containing mountain, sky, outdoor, nature, sunrise ">
            <a:extLst>
              <a:ext uri="{FF2B5EF4-FFF2-40B4-BE49-F238E27FC236}">
                <a16:creationId xmlns:a16="http://schemas.microsoft.com/office/drawing/2014/main" id="{A33E67C0-6C95-48DB-97CC-8CE8D36C05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3533" y="0"/>
            <a:ext cx="4082983" cy="6858000"/>
          </a:xfrm>
        </p:spPr>
      </p:pic>
    </p:spTree>
    <p:extLst>
      <p:ext uri="{BB962C8B-B14F-4D97-AF65-F5344CB8AC3E}">
        <p14:creationId xmlns:p14="http://schemas.microsoft.com/office/powerpoint/2010/main" val="2720718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63" y="0"/>
            <a:ext cx="10508482" cy="1029567"/>
          </a:xfrm>
        </p:spPr>
        <p:txBody>
          <a:bodyPr/>
          <a:lstStyle/>
          <a:p>
            <a:r>
              <a:rPr lang="en-US" i="1" dirty="0"/>
              <a:t>“Why doesn’t everybody like me?”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82255"/>
            <a:ext cx="12191999" cy="5781963"/>
          </a:xfrm>
          <a:solidFill>
            <a:schemeClr val="accent1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Noah Condemned The World – Genesis 6:8-10,22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2 Peter 2:5 “a preacher of righteousness, bringing in the flood on the world of the ungodly.“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Genesis 8:20 “Noah built an altar to the Lord,“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HOW DID NOAH CONDEMN THE WORLD?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Did he point a finger of scorn at them?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IF Noah was RIGHT – everyone else was  WRONG!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IF Noah was RIGHT- everyone who believed what he said – should have been helping build the ark!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BUT they DIDN’T BELIEVE!</a:t>
            </a:r>
          </a:p>
          <a:p>
            <a:pPr lvl="1"/>
            <a:r>
              <a:rPr lang="en-US" sz="2800" dirty="0">
                <a:solidFill>
                  <a:schemeClr val="accent3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0747538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63" y="0"/>
            <a:ext cx="10508482" cy="1029567"/>
          </a:xfrm>
        </p:spPr>
        <p:txBody>
          <a:bodyPr/>
          <a:lstStyle/>
          <a:p>
            <a:r>
              <a:rPr lang="en-US" i="1" dirty="0"/>
              <a:t>“Why doesn’t everybody like me?”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82255"/>
            <a:ext cx="12191999" cy="5781963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pPr lvl="1">
              <a:lnSpc>
                <a:spcPct val="100000"/>
              </a:lnSpc>
            </a:pPr>
            <a:r>
              <a:rPr lang="en-US" sz="3050" dirty="0">
                <a:solidFill>
                  <a:schemeClr val="bg1"/>
                </a:solidFill>
              </a:rPr>
              <a:t>Condemned – “By one’s good example to render another’s wickedness more evident and censurable.” </a:t>
            </a:r>
          </a:p>
          <a:p>
            <a:pPr lvl="1">
              <a:lnSpc>
                <a:spcPct val="100000"/>
              </a:lnSpc>
            </a:pPr>
            <a:r>
              <a:rPr lang="en-US" sz="3050" dirty="0">
                <a:solidFill>
                  <a:schemeClr val="bg1"/>
                </a:solidFill>
              </a:rPr>
              <a:t>“What is a FLOOD, Noah?”</a:t>
            </a:r>
          </a:p>
          <a:p>
            <a:pPr lvl="1">
              <a:lnSpc>
                <a:spcPct val="100000"/>
              </a:lnSpc>
            </a:pPr>
            <a:r>
              <a:rPr lang="en-US" sz="3050" dirty="0">
                <a:solidFill>
                  <a:schemeClr val="bg1"/>
                </a:solidFill>
              </a:rPr>
              <a:t>“Leave us alone, we are happy the way we are!”</a:t>
            </a:r>
          </a:p>
          <a:p>
            <a:pPr lvl="1">
              <a:lnSpc>
                <a:spcPct val="100000"/>
              </a:lnSpc>
            </a:pPr>
            <a:r>
              <a:rPr lang="en-US" sz="3050" dirty="0">
                <a:solidFill>
                  <a:schemeClr val="bg1"/>
                </a:solidFill>
              </a:rPr>
              <a:t>“Noah, are you saying we are WRONG and you alone are RIGHT?”</a:t>
            </a:r>
          </a:p>
          <a:p>
            <a:pPr lvl="1">
              <a:lnSpc>
                <a:spcPct val="100000"/>
              </a:lnSpc>
            </a:pPr>
            <a:r>
              <a:rPr lang="en-US" sz="3050" dirty="0">
                <a:solidFill>
                  <a:schemeClr val="bg1"/>
                </a:solidFill>
              </a:rPr>
              <a:t>“You don’t understand, we are as honest and sincere as you are!”</a:t>
            </a:r>
          </a:p>
          <a:p>
            <a:pPr lvl="1">
              <a:lnSpc>
                <a:spcPct val="100000"/>
              </a:lnSpc>
            </a:pPr>
            <a:r>
              <a:rPr lang="en-US" sz="3050" dirty="0">
                <a:solidFill>
                  <a:schemeClr val="bg1"/>
                </a:solidFill>
              </a:rPr>
              <a:t>“You can’t tell me how to live my life!”</a:t>
            </a:r>
          </a:p>
          <a:p>
            <a:pPr lvl="1">
              <a:lnSpc>
                <a:spcPct val="100000"/>
              </a:lnSpc>
            </a:pPr>
            <a:r>
              <a:rPr lang="en-US" sz="3050" dirty="0">
                <a:solidFill>
                  <a:schemeClr val="bg1"/>
                </a:solidFill>
              </a:rPr>
              <a:t>“I’m my own man!  I don’t even believe there IS a god!  Let alone that he will cause a  FLOOD!”</a:t>
            </a:r>
          </a:p>
          <a:p>
            <a:pPr lvl="1">
              <a:lnSpc>
                <a:spcPct val="100000"/>
              </a:lnSpc>
            </a:pPr>
            <a:r>
              <a:rPr lang="en-US" sz="3050" dirty="0">
                <a:solidFill>
                  <a:schemeClr val="accent3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5933067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63" y="0"/>
            <a:ext cx="10508482" cy="1029567"/>
          </a:xfrm>
        </p:spPr>
        <p:txBody>
          <a:bodyPr/>
          <a:lstStyle/>
          <a:p>
            <a:r>
              <a:rPr lang="en-US" i="1" dirty="0"/>
              <a:t>“Why doesn’t everybody like me?”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82255"/>
            <a:ext cx="12191999" cy="5781963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pPr lvl="1">
              <a:lnSpc>
                <a:spcPct val="100000"/>
              </a:lnSpc>
            </a:pPr>
            <a:r>
              <a:rPr lang="en-US" sz="3050" dirty="0">
                <a:solidFill>
                  <a:schemeClr val="bg1"/>
                </a:solidFill>
              </a:rPr>
              <a:t>Abel – Genesis 4:3-8</a:t>
            </a:r>
          </a:p>
          <a:p>
            <a:pPr lvl="1">
              <a:lnSpc>
                <a:spcPct val="100000"/>
              </a:lnSpc>
            </a:pPr>
            <a:r>
              <a:rPr lang="en-US" sz="3050" dirty="0">
                <a:solidFill>
                  <a:schemeClr val="bg1"/>
                </a:solidFill>
              </a:rPr>
              <a:t>Genesis 4:7 “sin lies at the door”</a:t>
            </a:r>
          </a:p>
          <a:p>
            <a:pPr lvl="1">
              <a:lnSpc>
                <a:spcPct val="100000"/>
              </a:lnSpc>
            </a:pPr>
            <a:r>
              <a:rPr lang="en-US" sz="3050" dirty="0">
                <a:solidFill>
                  <a:schemeClr val="bg1"/>
                </a:solidFill>
              </a:rPr>
              <a:t>Abel’s righteous conduct condemned Cain’s unrighteous, faithless conduct!  Hebrews 11:4</a:t>
            </a:r>
          </a:p>
          <a:p>
            <a:pPr lvl="1">
              <a:lnSpc>
                <a:spcPct val="100000"/>
              </a:lnSpc>
            </a:pPr>
            <a:r>
              <a:rPr lang="en-US" sz="3050" dirty="0">
                <a:solidFill>
                  <a:schemeClr val="bg1"/>
                </a:solidFill>
              </a:rPr>
              <a:t>Christians Against The World – 1 Peter 3:1,2</a:t>
            </a:r>
          </a:p>
          <a:p>
            <a:pPr lvl="1">
              <a:lnSpc>
                <a:spcPct val="100000"/>
              </a:lnSpc>
            </a:pPr>
            <a:r>
              <a:rPr lang="en-US" sz="3050" dirty="0">
                <a:solidFill>
                  <a:schemeClr val="bg1"/>
                </a:solidFill>
              </a:rPr>
              <a:t>Examples to a Lost and Dying World!  1 Corinthians 6:2,3</a:t>
            </a:r>
          </a:p>
          <a:p>
            <a:pPr lvl="1">
              <a:lnSpc>
                <a:spcPct val="100000"/>
              </a:lnSpc>
            </a:pPr>
            <a:r>
              <a:rPr lang="en-US" sz="3050" dirty="0">
                <a:solidFill>
                  <a:schemeClr val="bg1"/>
                </a:solidFill>
              </a:rPr>
              <a:t>The Lives of Christians even condemn Wicked Angels!</a:t>
            </a:r>
          </a:p>
          <a:p>
            <a:pPr lvl="1">
              <a:lnSpc>
                <a:spcPct val="100000"/>
              </a:lnSpc>
            </a:pPr>
            <a:r>
              <a:rPr lang="en-US" sz="3050" dirty="0">
                <a:solidFill>
                  <a:schemeClr val="bg1"/>
                </a:solidFill>
              </a:rPr>
              <a:t>Jesus Recalled Lessons From History – </a:t>
            </a:r>
          </a:p>
          <a:p>
            <a:pPr lvl="1">
              <a:lnSpc>
                <a:spcPct val="100000"/>
              </a:lnSpc>
            </a:pPr>
            <a:r>
              <a:rPr lang="en-US" sz="3050" dirty="0">
                <a:solidFill>
                  <a:schemeClr val="bg1"/>
                </a:solidFill>
              </a:rPr>
              <a:t>The Men Of Nineveh - Matthew 12:40</a:t>
            </a:r>
          </a:p>
          <a:p>
            <a:pPr lvl="1">
              <a:lnSpc>
                <a:spcPct val="100000"/>
              </a:lnSpc>
            </a:pPr>
            <a:r>
              <a:rPr lang="en-US" sz="3050" dirty="0">
                <a:solidFill>
                  <a:schemeClr val="bg1"/>
                </a:solidFill>
              </a:rPr>
              <a:t>The Queen of Shebah – Matthew 12:42</a:t>
            </a:r>
          </a:p>
          <a:p>
            <a:pPr lvl="1">
              <a:lnSpc>
                <a:spcPct val="100000"/>
              </a:lnSpc>
            </a:pPr>
            <a:r>
              <a:rPr lang="en-US" sz="3050" dirty="0">
                <a:solidFill>
                  <a:schemeClr val="accent3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8637347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63" y="0"/>
            <a:ext cx="10508482" cy="138918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/>
              <a:t>“Why doesn’t everybody like me</a:t>
            </a:r>
            <a:br>
              <a:rPr lang="en-US" i="1" dirty="0"/>
            </a:br>
            <a:r>
              <a:rPr lang="en-US" i="1" dirty="0"/>
              <a:t>TODAY”?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379682"/>
            <a:ext cx="12191999" cy="5979480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pPr lvl="1">
              <a:lnSpc>
                <a:spcPct val="100000"/>
              </a:lnSpc>
            </a:pPr>
            <a:r>
              <a:rPr lang="en-US" sz="2800" dirty="0">
                <a:solidFill>
                  <a:schemeClr val="bg1"/>
                </a:solidFill>
              </a:rPr>
              <a:t>I Am A Christian! “</a:t>
            </a:r>
            <a:r>
              <a:rPr lang="en-US" sz="2800" i="1" dirty="0">
                <a:solidFill>
                  <a:schemeClr val="bg1"/>
                </a:solidFill>
              </a:rPr>
              <a:t>You people thing you’re the only ones going to heaven!”  “You people think you are the only RIGHT CHURCH!”</a:t>
            </a:r>
            <a:endParaRPr lang="en-US" sz="2800" dirty="0">
              <a:solidFill>
                <a:schemeClr val="bg1"/>
              </a:solidFill>
            </a:endParaRPr>
          </a:p>
          <a:p>
            <a:pPr lvl="2">
              <a:lnSpc>
                <a:spcPct val="100000"/>
              </a:lnSpc>
            </a:pPr>
            <a:r>
              <a:rPr lang="en-US" sz="2600" dirty="0">
                <a:solidFill>
                  <a:schemeClr val="bg1"/>
                </a:solidFill>
              </a:rPr>
              <a:t>YOU DON’T DRINK				THEY DO</a:t>
            </a:r>
          </a:p>
          <a:p>
            <a:pPr lvl="2">
              <a:lnSpc>
                <a:spcPct val="100000"/>
              </a:lnSpc>
            </a:pPr>
            <a:r>
              <a:rPr lang="en-US" sz="2600" dirty="0">
                <a:solidFill>
                  <a:schemeClr val="bg1"/>
                </a:solidFill>
              </a:rPr>
              <a:t>YOU DON’T DANCE				THEY DO</a:t>
            </a:r>
          </a:p>
          <a:p>
            <a:pPr lvl="2">
              <a:lnSpc>
                <a:spcPct val="100000"/>
              </a:lnSpc>
            </a:pPr>
            <a:r>
              <a:rPr lang="en-US" sz="2600" dirty="0">
                <a:solidFill>
                  <a:schemeClr val="bg1"/>
                </a:solidFill>
              </a:rPr>
              <a:t>YOU DON’T LIE					THEY DO</a:t>
            </a:r>
          </a:p>
          <a:p>
            <a:pPr lvl="2">
              <a:lnSpc>
                <a:spcPct val="100000"/>
              </a:lnSpc>
            </a:pPr>
            <a:r>
              <a:rPr lang="en-US" sz="2600" dirty="0">
                <a:solidFill>
                  <a:schemeClr val="bg1"/>
                </a:solidFill>
              </a:rPr>
              <a:t>YOU DON’T CURSE				THEY DO</a:t>
            </a:r>
          </a:p>
          <a:p>
            <a:pPr lvl="2">
              <a:lnSpc>
                <a:spcPct val="100000"/>
              </a:lnSpc>
            </a:pPr>
            <a:r>
              <a:rPr lang="en-US" sz="2600" dirty="0">
                <a:solidFill>
                  <a:schemeClr val="bg1"/>
                </a:solidFill>
              </a:rPr>
              <a:t>YOU DON’T CHEAT				THEY DO</a:t>
            </a:r>
          </a:p>
          <a:p>
            <a:pPr lvl="2">
              <a:lnSpc>
                <a:spcPct val="100000"/>
              </a:lnSpc>
            </a:pPr>
            <a:r>
              <a:rPr lang="en-US" sz="2600" dirty="0">
                <a:solidFill>
                  <a:schemeClr val="bg1"/>
                </a:solidFill>
              </a:rPr>
              <a:t>YOU WORSHIP GOD				THEY DON’T</a:t>
            </a:r>
          </a:p>
          <a:p>
            <a:pPr lvl="2">
              <a:lnSpc>
                <a:spcPct val="100000"/>
              </a:lnSpc>
            </a:pPr>
            <a:r>
              <a:rPr lang="en-US" sz="2600" dirty="0">
                <a:solidFill>
                  <a:schemeClr val="bg1"/>
                </a:solidFill>
              </a:rPr>
              <a:t>YOU HAVE FAITH				THEY DON’T</a:t>
            </a:r>
          </a:p>
          <a:p>
            <a:pPr lvl="2">
              <a:lnSpc>
                <a:spcPct val="100000"/>
              </a:lnSpc>
            </a:pPr>
            <a:r>
              <a:rPr lang="en-US" sz="2600" dirty="0">
                <a:solidFill>
                  <a:schemeClr val="bg1"/>
                </a:solidFill>
              </a:rPr>
              <a:t>YOU GIVE						THEY DON’T</a:t>
            </a:r>
          </a:p>
          <a:p>
            <a:pPr lvl="2">
              <a:lnSpc>
                <a:spcPct val="100000"/>
              </a:lnSpc>
            </a:pPr>
            <a:r>
              <a:rPr lang="en-US" sz="2600" dirty="0">
                <a:solidFill>
                  <a:schemeClr val="bg1"/>
                </a:solidFill>
              </a:rPr>
              <a:t>YOU LIVE OBEDIENTLY			THEY DON’T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solidFill>
                  <a:schemeClr val="accent3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3657089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D150CF-F888-48EA-89E8-311ED5E91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4" y="427291"/>
            <a:ext cx="6815446" cy="22543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i="1" dirty="0"/>
              <a:t>No Wonder They Don’t Like You!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6BBE0348-1527-4055-BA8A-E275422274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4" y="3930161"/>
            <a:ext cx="6437555" cy="2373923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z="4400" dirty="0"/>
              <a:t>They are Uncomfortable around you</a:t>
            </a:r>
          </a:p>
          <a:p>
            <a:pPr algn="ctr"/>
            <a:r>
              <a:rPr lang="en-US" sz="4400" dirty="0"/>
              <a:t>Your Behavior condemns them</a:t>
            </a:r>
            <a:endParaRPr lang="en-US" dirty="0"/>
          </a:p>
        </p:txBody>
      </p:sp>
      <p:pic>
        <p:nvPicPr>
          <p:cNvPr id="5" name="Picture Placeholder 4" descr="A picture containing mountain, sky, outdoor, nature, sunrise ">
            <a:extLst>
              <a:ext uri="{FF2B5EF4-FFF2-40B4-BE49-F238E27FC236}">
                <a16:creationId xmlns:a16="http://schemas.microsoft.com/office/drawing/2014/main" id="{A33E67C0-6C95-48DB-97CC-8CE8D36C05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3533" y="0"/>
            <a:ext cx="4082983" cy="6858000"/>
          </a:xfrm>
        </p:spPr>
      </p:pic>
    </p:spTree>
    <p:extLst>
      <p:ext uri="{BB962C8B-B14F-4D97-AF65-F5344CB8AC3E}">
        <p14:creationId xmlns:p14="http://schemas.microsoft.com/office/powerpoint/2010/main" val="39144086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63" y="0"/>
            <a:ext cx="10508482" cy="1029567"/>
          </a:xfrm>
        </p:spPr>
        <p:txBody>
          <a:bodyPr/>
          <a:lstStyle/>
          <a:p>
            <a:r>
              <a:rPr lang="en-US" dirty="0"/>
              <a:t>HOW CAN WE HANDLE THIS?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82255"/>
            <a:ext cx="12191999" cy="5781963"/>
          </a:xfrm>
          <a:solidFill>
            <a:schemeClr val="accent1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The promise of Jesus – Matthew 28:20 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God promised in 1 Corinthians 10:13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“Hidden with Christ in God”  Colossians 3:3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Who can hurt us?  Romans 8:31-39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Galatians 2:20 “ it is no longer I who live, but Christ lives in me”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Acts 4:13 “they realized that they had been with Jesus." </a:t>
            </a:r>
          </a:p>
          <a:p>
            <a:pPr lvl="1">
              <a:lnSpc>
                <a:spcPct val="100000"/>
              </a:lnSpc>
            </a:pPr>
            <a:r>
              <a:rPr lang="en-US" sz="4000" dirty="0">
                <a:solidFill>
                  <a:schemeClr val="bg1"/>
                </a:solidFill>
              </a:rPr>
              <a:t>IF you were put on trial today for being a Christian, would there be enough evidence to convict you?</a:t>
            </a:r>
          </a:p>
          <a:p>
            <a:pPr lvl="1"/>
            <a:r>
              <a:rPr lang="en-US" sz="2800" dirty="0">
                <a:solidFill>
                  <a:schemeClr val="accent3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7675398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63" y="0"/>
            <a:ext cx="10508482" cy="2016880"/>
          </a:xfrm>
        </p:spPr>
        <p:txBody>
          <a:bodyPr>
            <a:noAutofit/>
          </a:bodyPr>
          <a:lstStyle/>
          <a:p>
            <a:r>
              <a:rPr lang="en-US" sz="4000" dirty="0"/>
              <a:t>If you had lived in Noah’s time, would his behavior have condemned you; or would you have been helping his build the ark?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50831"/>
            <a:ext cx="12191999" cy="4713387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Christ asks you to BELIEVE He is the Son of God – John 8:32; Hebrews 11:6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Repent – Acts 17:30,31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Confess Jesus as the Christ – Matthew 10:32,33; Romans 10:9,10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Be Baptized for the remission of sins – Acts 2:38; 22:16; 1 Peter 3:21</a:t>
            </a:r>
            <a:endParaRPr lang="en-US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55743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</p:bldLst>
  </p:timing>
</p:sld>
</file>

<file path=ppt/theme/theme1.xml><?xml version="1.0" encoding="utf-8"?>
<a:theme xmlns:a="http://schemas.openxmlformats.org/drawingml/2006/main" name="ColorBlockVTI">
  <a:themeElements>
    <a:clrScheme name="ColorBlock Color Scheme">
      <a:dk1>
        <a:sysClr val="windowText" lastClr="000000"/>
      </a:dk1>
      <a:lt1>
        <a:sysClr val="window" lastClr="FFFFFF"/>
      </a:lt1>
      <a:dk2>
        <a:srgbClr val="002044"/>
      </a:dk2>
      <a:lt2>
        <a:srgbClr val="F5F0F3"/>
      </a:lt2>
      <a:accent1>
        <a:srgbClr val="4A41C5"/>
      </a:accent1>
      <a:accent2>
        <a:srgbClr val="37997B"/>
      </a:accent2>
      <a:accent3>
        <a:srgbClr val="17B4DF"/>
      </a:accent3>
      <a:accent4>
        <a:srgbClr val="E69500"/>
      </a:accent4>
      <a:accent5>
        <a:srgbClr val="276D77"/>
      </a:accent5>
      <a:accent6>
        <a:srgbClr val="386ECE"/>
      </a:accent6>
      <a:hlink>
        <a:srgbClr val="AF1DAF"/>
      </a:hlink>
      <a:folHlink>
        <a:srgbClr val="FE5C68"/>
      </a:folHlink>
    </a:clrScheme>
    <a:fontScheme name="Custom 1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orBlockVTI" id="{733CB85B-8F47-42FB-9326-9FF507018D27}" vid="{069BD9C2-DF61-4F2B-A577-A59C7FC2FF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757C30-AE9A-4680-90EB-19D282EC2B7C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5CCB28C-7D26-4A36-9CFC-D739C28F3D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F0BF08-C674-44E3-8BFC-85BC65E095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{FE366618-9D0D-4836-8F56-F8F8EC74A365}tf89117832_win32</Template>
  <TotalTime>105</TotalTime>
  <Words>606</Words>
  <Application>Microsoft Office PowerPoint</Application>
  <PresentationFormat>Widescreen</PresentationFormat>
  <Paragraphs>68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Avenir Next LT Pro</vt:lpstr>
      <vt:lpstr>Calibri</vt:lpstr>
      <vt:lpstr>ColorBlockVTI</vt:lpstr>
      <vt:lpstr>PowerPoint Presentation</vt:lpstr>
      <vt:lpstr>“Why doesn’t Everybody Like Me?”</vt:lpstr>
      <vt:lpstr>“Why doesn’t everybody like me?”</vt:lpstr>
      <vt:lpstr>“Why doesn’t everybody like me?”</vt:lpstr>
      <vt:lpstr>“Why doesn’t everybody like me?”</vt:lpstr>
      <vt:lpstr>“Why doesn’t everybody like me TODAY”?</vt:lpstr>
      <vt:lpstr>No Wonder They Don’t Like You!</vt:lpstr>
      <vt:lpstr>HOW CAN WE HANDLE THIS?</vt:lpstr>
      <vt:lpstr>If you had lived in Noah’s time, would his behavior have condemned you; or would you have been helping his build the ark?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17</cp:revision>
  <dcterms:created xsi:type="dcterms:W3CDTF">2023-05-13T00:58:11Z</dcterms:created>
  <dcterms:modified xsi:type="dcterms:W3CDTF">2023-05-13T02:43:39Z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